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0" r:id="rId1"/>
  </p:sldMasterIdLst>
  <p:notesMasterIdLst>
    <p:notesMasterId r:id="rId19"/>
  </p:notesMasterIdLst>
  <p:sldIdLst>
    <p:sldId id="256" r:id="rId2"/>
    <p:sldId id="262" r:id="rId3"/>
    <p:sldId id="264" r:id="rId4"/>
    <p:sldId id="257" r:id="rId5"/>
    <p:sldId id="265" r:id="rId6"/>
    <p:sldId id="274" r:id="rId7"/>
    <p:sldId id="258" r:id="rId8"/>
    <p:sldId id="259" r:id="rId9"/>
    <p:sldId id="266" r:id="rId10"/>
    <p:sldId id="268" r:id="rId11"/>
    <p:sldId id="267" r:id="rId12"/>
    <p:sldId id="270" r:id="rId13"/>
    <p:sldId id="271" r:id="rId14"/>
    <p:sldId id="269" r:id="rId15"/>
    <p:sldId id="272" r:id="rId16"/>
    <p:sldId id="273" r:id="rId17"/>
    <p:sldId id="26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p:scale>
          <a:sx n="65" d="100"/>
          <a:sy n="65" d="100"/>
        </p:scale>
        <p:origin x="48" y="-15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A8040B-9443-4033-AFAB-86AEB7F3BCCE}" type="datetimeFigureOut">
              <a:rPr lang="en-US" smtClean="0"/>
              <a:t>10/15/2018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F5FC5D-F3A0-495E-894E-7975BB37498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6"/>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7"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4"/>
            <a:ext cx="7766937"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3A083A7-52CB-4ED7-B5A3-CE1322D2B5A0}"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294151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A3F16D-1491-4B49-9F53-ED60F724187A}"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800"/>
            </a:lvl1pPr>
          </a:lstStyle>
          <a:p>
            <a:fld id="{BB9713E1-C0CA-4EC8-B87D-A50A2A0A8D87}" type="slidenum">
              <a:rPr lang="en-US" smtClean="0"/>
              <a:pPr/>
              <a:t>‹#›</a:t>
            </a:fld>
            <a:endParaRPr lang="en-US" dirty="0"/>
          </a:p>
        </p:txBody>
      </p:sp>
    </p:spTree>
    <p:extLst>
      <p:ext uri="{BB962C8B-B14F-4D97-AF65-F5344CB8AC3E}">
        <p14:creationId xmlns:p14="http://schemas.microsoft.com/office/powerpoint/2010/main" xmlns="" val="354275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8"/>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E155E4-1AA5-4F8E-B681-DE0A67282945}"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4206021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5" y="2160589"/>
            <a:ext cx="4184036"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1" y="2160590"/>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66963B-D88C-40DC-9B1E-7C70D713B935}" type="datetime1">
              <a:rPr lang="en-US" smtClean="0"/>
              <a:t>10/15/2018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3087365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7"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7"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4"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8"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9A3DB0-68D7-4E77-8630-CDBDFC5D910F}" type="datetime1">
              <a:rPr lang="en-US" smtClean="0"/>
              <a:t>10/15/2018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62649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86F998-AA54-4DA6-BF02-C6E6318F6998}" type="datetime1">
              <a:rPr lang="en-US" smtClean="0"/>
              <a:t>10/15/2018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254239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71096-D93E-49E0-9F2F-21E6A510D782}" type="datetime1">
              <a:rPr lang="en-US" smtClean="0"/>
              <a:t>10/15/2018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281198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3"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3" y="514925"/>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3"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B570BC-C8EC-4549-9EE4-68C9FB608F95}" type="datetime1">
              <a:rPr lang="en-US" smtClean="0"/>
              <a:t>10/15/2018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147864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6"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6"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9713E1-C0CA-4EC8-B87D-A50A2A0A8D87}" type="slidenum">
              <a:rPr lang="en-US" smtClean="0"/>
              <a:pPr/>
              <a:t>‹#›</a:t>
            </a:fld>
            <a:endParaRPr lang="en-US"/>
          </a:p>
        </p:txBody>
      </p:sp>
      <p:sp>
        <p:nvSpPr>
          <p:cNvPr id="5" name="Date Placeholder 4"/>
          <p:cNvSpPr>
            <a:spLocks noGrp="1"/>
          </p:cNvSpPr>
          <p:nvPr>
            <p:ph type="dt" sz="half" idx="10"/>
          </p:nvPr>
        </p:nvSpPr>
        <p:spPr/>
        <p:txBody>
          <a:bodyPr/>
          <a:lstStyle/>
          <a:p>
            <a:fld id="{1797F384-7B18-4E0B-8E4C-54552D606C44}" type="datetime1">
              <a:rPr lang="en-US" smtClean="0"/>
              <a:t>10/15/2018</a:t>
            </a:fld>
            <a:endParaRPr lang="en-US"/>
          </a:p>
        </p:txBody>
      </p:sp>
    </p:spTree>
    <p:extLst>
      <p:ext uri="{BB962C8B-B14F-4D97-AF65-F5344CB8AC3E}">
        <p14:creationId xmlns:p14="http://schemas.microsoft.com/office/powerpoint/2010/main" xmlns="" val="245102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491F37-AB4B-498E-ABA7-14BD89F1DEDB}"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3519365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40" y="3632201"/>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2B706D-8E60-4737-9A70-5B2039FA1934}"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739290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042CA3-D07A-483D-9FB0-65B66A779D60}"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1953306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DC4D57-BB38-4B7A-B68F-0696BF47FA92}"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781242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18F7B1-A11C-46A6-B73B-24F35879A317}"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2190272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2DDF5A-8E43-40FF-9AAC-5C9FB989347E}"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1887491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600"/>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49"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E8A4B2-2B11-4F2D-BEE4-C57139935C15}" type="datetime1">
              <a:rPr lang="en-US" smtClean="0"/>
              <a:t>10/15/2018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133427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6"/>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90"/>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2" y="6041363"/>
            <a:ext cx="91194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B1D77FD-9712-4289-9DF7-9E1DD9054447}" type="datetime1">
              <a:rPr lang="en-US" smtClean="0"/>
              <a:t>10/15/2018</a:t>
            </a:fld>
            <a:endParaRPr lang="en-US"/>
          </a:p>
        </p:txBody>
      </p:sp>
      <p:sp>
        <p:nvSpPr>
          <p:cNvPr id="5" name="Footer Placeholder 4"/>
          <p:cNvSpPr>
            <a:spLocks noGrp="1"/>
          </p:cNvSpPr>
          <p:nvPr>
            <p:ph type="ftr" sz="quarter" idx="3"/>
          </p:nvPr>
        </p:nvSpPr>
        <p:spPr>
          <a:xfrm>
            <a:off x="677334" y="6041363"/>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3"/>
            <a:ext cx="683339" cy="365125"/>
          </a:xfrm>
          <a:prstGeom prst="rect">
            <a:avLst/>
          </a:prstGeom>
        </p:spPr>
        <p:txBody>
          <a:bodyPr vert="horz" lIns="91440" tIns="45720" rIns="91440" bIns="45720" rtlCol="0" anchor="ctr"/>
          <a:lstStyle>
            <a:lvl1pPr algn="r">
              <a:defRPr sz="900">
                <a:solidFill>
                  <a:schemeClr val="accent1"/>
                </a:solidFill>
              </a:defRPr>
            </a:lvl1pPr>
          </a:lstStyle>
          <a:p>
            <a:fld id="{BB9713E1-C0CA-4EC8-B87D-A50A2A0A8D87}" type="slidenum">
              <a:rPr lang="en-US" smtClean="0"/>
              <a:pPr/>
              <a:t>‹#›</a:t>
            </a:fld>
            <a:endParaRPr lang="en-US"/>
          </a:p>
        </p:txBody>
      </p:sp>
    </p:spTree>
    <p:extLst>
      <p:ext uri="{BB962C8B-B14F-4D97-AF65-F5344CB8AC3E}">
        <p14:creationId xmlns:p14="http://schemas.microsoft.com/office/powerpoint/2010/main" xmlns="" val="406483175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851" y="1201216"/>
            <a:ext cx="7714594" cy="2387600"/>
          </a:xfrm>
        </p:spPr>
        <p:txBody>
          <a:bodyPr/>
          <a:lstStyle/>
          <a:p>
            <a:r>
              <a:rPr lang="en-US" dirty="0" smtClean="0"/>
              <a:t>Health </a:t>
            </a:r>
            <a:r>
              <a:rPr lang="en-US" dirty="0" smtClean="0"/>
              <a:t>Technology</a:t>
            </a:r>
            <a:endParaRPr lang="en-US" dirty="0"/>
          </a:p>
        </p:txBody>
      </p:sp>
      <p:sp>
        <p:nvSpPr>
          <p:cNvPr id="4" name="TextBox 3"/>
          <p:cNvSpPr txBox="1"/>
          <p:nvPr/>
        </p:nvSpPr>
        <p:spPr>
          <a:xfrm>
            <a:off x="6179575" y="4409767"/>
            <a:ext cx="1617751" cy="923330"/>
          </a:xfrm>
          <a:prstGeom prst="rect">
            <a:avLst/>
          </a:prstGeom>
          <a:noFill/>
        </p:spPr>
        <p:txBody>
          <a:bodyPr wrap="none" rtlCol="0">
            <a:spAutoFit/>
          </a:bodyPr>
          <a:lstStyle/>
          <a:p>
            <a:r>
              <a:rPr lang="en-US" i="1" dirty="0" smtClean="0"/>
              <a:t>Presented By:</a:t>
            </a:r>
          </a:p>
          <a:p>
            <a:endParaRPr lang="en-US" i="1" dirty="0" smtClean="0"/>
          </a:p>
          <a:p>
            <a:r>
              <a:rPr lang="en-US" i="1" dirty="0" smtClean="0"/>
              <a:t>Date: </a:t>
            </a:r>
            <a:endParaRPr lang="en-US" i="1" dirty="0"/>
          </a:p>
        </p:txBody>
      </p:sp>
    </p:spTree>
    <p:extLst>
      <p:ext uri="{BB962C8B-B14F-4D97-AF65-F5344CB8AC3E}">
        <p14:creationId xmlns:p14="http://schemas.microsoft.com/office/powerpoint/2010/main" xmlns="" val="1480537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7179" y="2589931"/>
            <a:ext cx="6410087" cy="3880773"/>
          </a:xfrm>
        </p:spPr>
        <p:txBody>
          <a:bodyPr/>
          <a:lstStyle/>
          <a:p>
            <a:endParaRPr lang="en-US" dirty="0" smtClean="0"/>
          </a:p>
          <a:p>
            <a:pPr marL="0" indent="0">
              <a:buNone/>
            </a:pPr>
            <a:r>
              <a:rPr lang="en-US" b="1" dirty="0" smtClean="0">
                <a:solidFill>
                  <a:schemeClr val="accent2"/>
                </a:solidFill>
              </a:rPr>
              <a:t>HEALTH</a:t>
            </a:r>
            <a:endParaRPr lang="en-US" b="1" dirty="0">
              <a:solidFill>
                <a:schemeClr val="accent2"/>
              </a:solidFill>
            </a:endParaRPr>
          </a:p>
          <a:p>
            <a:r>
              <a:rPr lang="en-US" dirty="0" smtClean="0"/>
              <a:t>World Health Organization (2000) define health as the state of being free from diseases whether physical, mental, as well as social well-being. There are many ways in which medical practitioners try to improve people’s health through medical treatments and interventions.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8375" b="11968"/>
          <a:stretch/>
        </p:blipFill>
        <p:spPr>
          <a:xfrm>
            <a:off x="551153" y="1460090"/>
            <a:ext cx="4134334" cy="4173794"/>
          </a:xfrm>
          <a:prstGeom prst="rect">
            <a:avLst/>
          </a:prstGeom>
        </p:spPr>
      </p:pic>
      <p:sp>
        <p:nvSpPr>
          <p:cNvPr id="7" name="Slide Number Placeholder 6"/>
          <p:cNvSpPr>
            <a:spLocks noGrp="1"/>
          </p:cNvSpPr>
          <p:nvPr>
            <p:ph type="sldNum" sz="quarter" idx="12"/>
          </p:nvPr>
        </p:nvSpPr>
        <p:spPr/>
        <p:txBody>
          <a:bodyPr/>
          <a:lstStyle/>
          <a:p>
            <a:fld id="{BB9713E1-C0CA-4EC8-B87D-A50A2A0A8D87}" type="slidenum">
              <a:rPr lang="en-US" smtClean="0"/>
              <a:pPr/>
              <a:t>2</a:t>
            </a:fld>
            <a:endParaRPr lang="en-US"/>
          </a:p>
        </p:txBody>
      </p:sp>
    </p:spTree>
    <p:extLst>
      <p:ext uri="{BB962C8B-B14F-4D97-AF65-F5344CB8AC3E}">
        <p14:creationId xmlns:p14="http://schemas.microsoft.com/office/powerpoint/2010/main" xmlns="" val="142112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a:t>
            </a:r>
            <a:endParaRPr lang="en-US" dirty="0"/>
          </a:p>
        </p:txBody>
      </p:sp>
      <p:sp>
        <p:nvSpPr>
          <p:cNvPr id="3" name="Content Placeholder 2"/>
          <p:cNvSpPr>
            <a:spLocks noGrp="1"/>
          </p:cNvSpPr>
          <p:nvPr>
            <p:ph idx="1"/>
          </p:nvPr>
        </p:nvSpPr>
        <p:spPr>
          <a:xfrm>
            <a:off x="5859205" y="2239963"/>
            <a:ext cx="5600293" cy="3880773"/>
          </a:xfrm>
        </p:spPr>
        <p:txBody>
          <a:bodyPr>
            <a:normAutofit/>
          </a:bodyPr>
          <a:lstStyle/>
          <a:p>
            <a:r>
              <a:rPr lang="en-US" dirty="0" smtClean="0"/>
              <a:t>Technology is the advanced knowledge or skills integrated in a specified field to improve processes involved in that field. Innovation is key to the medical technology industry. Innovation delivers better lives for patients, more efficient healthcare system (National </a:t>
            </a:r>
            <a:r>
              <a:rPr lang="en-US" dirty="0"/>
              <a:t>Center for Health Statistics (</a:t>
            </a:r>
            <a:r>
              <a:rPr lang="en-US" dirty="0" smtClean="0"/>
              <a:t>US.), 2010). </a:t>
            </a:r>
          </a:p>
          <a:p>
            <a:r>
              <a:rPr lang="en-US" dirty="0" smtClean="0"/>
              <a:t>In addition, </a:t>
            </a:r>
            <a:r>
              <a:rPr lang="en-US" dirty="0" smtClean="0"/>
              <a:t>medical technology </a:t>
            </a:r>
            <a:r>
              <a:rPr lang="en-US" dirty="0" smtClean="0"/>
              <a:t>involves a series of tools and devices used to operate on a patient, detect diseases, and ensure that patient’s health improvement is followed up when the patient goes back to the community.</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51451" y="1387919"/>
            <a:ext cx="4475957" cy="5042379"/>
          </a:xfrm>
          <a:prstGeom prst="rect">
            <a:avLst/>
          </a:prstGeom>
        </p:spPr>
      </p:pic>
      <p:sp>
        <p:nvSpPr>
          <p:cNvPr id="8" name="Slide Number Placeholder 7"/>
          <p:cNvSpPr>
            <a:spLocks noGrp="1"/>
          </p:cNvSpPr>
          <p:nvPr>
            <p:ph type="sldNum" sz="quarter" idx="12"/>
          </p:nvPr>
        </p:nvSpPr>
        <p:spPr/>
        <p:txBody>
          <a:bodyPr/>
          <a:lstStyle/>
          <a:p>
            <a:fld id="{BB9713E1-C0CA-4EC8-B87D-A50A2A0A8D87}" type="slidenum">
              <a:rPr lang="en-US" smtClean="0"/>
              <a:pPr/>
              <a:t>3</a:t>
            </a:fld>
            <a:endParaRPr lang="en-US"/>
          </a:p>
        </p:txBody>
      </p:sp>
    </p:spTree>
    <p:extLst>
      <p:ext uri="{BB962C8B-B14F-4D97-AF65-F5344CB8AC3E}">
        <p14:creationId xmlns:p14="http://schemas.microsoft.com/office/powerpoint/2010/main" xmlns="" val="344174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72663"/>
            <a:ext cx="8596668" cy="1320800"/>
          </a:xfrm>
        </p:spPr>
        <p:txBody>
          <a:bodyPr>
            <a:normAutofit/>
          </a:bodyPr>
          <a:lstStyle/>
          <a:p>
            <a:r>
              <a:rPr lang="en-US" dirty="0"/>
              <a:t>Health Technology </a:t>
            </a:r>
          </a:p>
        </p:txBody>
      </p:sp>
      <p:sp>
        <p:nvSpPr>
          <p:cNvPr id="3" name="Content Placeholder 2"/>
          <p:cNvSpPr>
            <a:spLocks noGrp="1"/>
          </p:cNvSpPr>
          <p:nvPr>
            <p:ph idx="1"/>
          </p:nvPr>
        </p:nvSpPr>
        <p:spPr>
          <a:xfrm>
            <a:off x="677333" y="2160590"/>
            <a:ext cx="9366318" cy="3880773"/>
          </a:xfrm>
        </p:spPr>
        <p:txBody>
          <a:bodyPr>
            <a:normAutofit/>
          </a:bodyPr>
          <a:lstStyle/>
          <a:p>
            <a:r>
              <a:rPr lang="en-US" dirty="0" smtClean="0"/>
              <a:t>According to </a:t>
            </a:r>
            <a:r>
              <a:rPr lang="en-US" dirty="0" smtClean="0"/>
              <a:t>Groves et al (2013), recent advances </a:t>
            </a:r>
            <a:r>
              <a:rPr lang="en-US" dirty="0" smtClean="0"/>
              <a:t>in technology has ushered a new era of healthcare. Fundamentally, </a:t>
            </a:r>
            <a:r>
              <a:rPr lang="en-US" dirty="0" smtClean="0"/>
              <a:t>they continues to change </a:t>
            </a:r>
            <a:r>
              <a:rPr lang="en-US" dirty="0" smtClean="0"/>
              <a:t>how </a:t>
            </a:r>
            <a:r>
              <a:rPr lang="en-US" dirty="0" smtClean="0"/>
              <a:t>medical </a:t>
            </a:r>
            <a:r>
              <a:rPr lang="en-US" dirty="0" smtClean="0"/>
              <a:t>decisions are made and how medical professionals choose treatment options. However, health technology entails the integration of knowledge in the form of medicines, devices, procedures, and systems, which are developed to solve certain health problems </a:t>
            </a:r>
            <a:r>
              <a:rPr lang="en-US" dirty="0" smtClean="0"/>
              <a:t>and with an </a:t>
            </a:r>
            <a:r>
              <a:rPr lang="en-US" dirty="0" smtClean="0"/>
              <a:t>aim of improving peoples lives. </a:t>
            </a:r>
          </a:p>
          <a:p>
            <a:r>
              <a:rPr lang="en-US" dirty="0" smtClean="0"/>
              <a:t>Medical technology breakthroughs are building from the incredible progress made in </a:t>
            </a:r>
            <a:r>
              <a:rPr lang="en-US" dirty="0" err="1" smtClean="0"/>
              <a:t>Nano</a:t>
            </a:r>
            <a:r>
              <a:rPr lang="en-US" dirty="0" smtClean="0"/>
              <a:t> Technology, Biotechnology, Computers, the Information learned from deciphering the human genome and other scientific and technical </a:t>
            </a:r>
            <a:r>
              <a:rPr lang="en-US" dirty="0" smtClean="0"/>
              <a:t>areas (</a:t>
            </a:r>
            <a:r>
              <a:rPr lang="en-US" dirty="0" smtClean="0"/>
              <a:t>Groves et al., 2013). </a:t>
            </a:r>
            <a:endParaRPr lang="en-US" dirty="0"/>
          </a:p>
          <a:p>
            <a:endParaRPr lang="en-US" dirty="0"/>
          </a:p>
          <a:p>
            <a:endParaRPr lang="en-US" dirty="0" smtClean="0"/>
          </a:p>
        </p:txBody>
      </p:sp>
      <p:sp>
        <p:nvSpPr>
          <p:cNvPr id="7" name="Slide Number Placeholder 6"/>
          <p:cNvSpPr>
            <a:spLocks noGrp="1"/>
          </p:cNvSpPr>
          <p:nvPr>
            <p:ph type="sldNum" sz="quarter" idx="12"/>
          </p:nvPr>
        </p:nvSpPr>
        <p:spPr/>
        <p:txBody>
          <a:bodyPr/>
          <a:lstStyle/>
          <a:p>
            <a:fld id="{BB9713E1-C0CA-4EC8-B87D-A50A2A0A8D87}" type="slidenum">
              <a:rPr lang="en-US" smtClean="0"/>
              <a:pPr/>
              <a:t>4</a:t>
            </a:fld>
            <a:endParaRPr lang="en-US"/>
          </a:p>
        </p:txBody>
      </p:sp>
    </p:spTree>
    <p:extLst>
      <p:ext uri="{BB962C8B-B14F-4D97-AF65-F5344CB8AC3E}">
        <p14:creationId xmlns:p14="http://schemas.microsoft.com/office/powerpoint/2010/main" xmlns="" val="2080678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Health Technologies</a:t>
            </a:r>
            <a:endParaRPr lang="en-US" dirty="0"/>
          </a:p>
        </p:txBody>
      </p:sp>
      <p:sp>
        <p:nvSpPr>
          <p:cNvPr id="3" name="Content Placeholder 2"/>
          <p:cNvSpPr>
            <a:spLocks noGrp="1"/>
          </p:cNvSpPr>
          <p:nvPr>
            <p:ph idx="1"/>
          </p:nvPr>
        </p:nvSpPr>
        <p:spPr>
          <a:xfrm>
            <a:off x="662585" y="1703390"/>
            <a:ext cx="8596668" cy="3880773"/>
          </a:xfrm>
        </p:spPr>
        <p:txBody>
          <a:bodyPr/>
          <a:lstStyle/>
          <a:p>
            <a:r>
              <a:rPr lang="en-US" dirty="0" smtClean="0"/>
              <a:t>Health monitoring technologies</a:t>
            </a:r>
          </a:p>
          <a:p>
            <a:r>
              <a:rPr lang="en-US" dirty="0" smtClean="0"/>
              <a:t>Diagnostic Imaging </a:t>
            </a:r>
          </a:p>
          <a:p>
            <a:r>
              <a:rPr lang="en-US" dirty="0" smtClean="0"/>
              <a:t>Unified communications within the hospital setting</a:t>
            </a:r>
          </a:p>
          <a:p>
            <a:r>
              <a:rPr lang="en-US" dirty="0" smtClean="0"/>
              <a:t>Data Analytics just to mention, but a few.  </a:t>
            </a:r>
          </a:p>
          <a:p>
            <a:endParaRPr lang="en-US" dirty="0" smtClean="0"/>
          </a:p>
          <a:p>
            <a:pPr marL="0">
              <a:buNone/>
            </a:pPr>
            <a:r>
              <a:rPr lang="en-US" dirty="0" smtClean="0">
                <a:solidFill>
                  <a:schemeClr val="accent1"/>
                </a:solidFill>
              </a:rPr>
              <a:t>This presentation focuses on health monitoring technology- (ECG Remote Monitoring)</a:t>
            </a:r>
          </a:p>
          <a:p>
            <a:endParaRPr lang="en-US" dirty="0" smtClean="0"/>
          </a:p>
        </p:txBody>
      </p:sp>
      <p:sp>
        <p:nvSpPr>
          <p:cNvPr id="6" name="Slide Number Placeholder 5"/>
          <p:cNvSpPr>
            <a:spLocks noGrp="1"/>
          </p:cNvSpPr>
          <p:nvPr>
            <p:ph type="sldNum" sz="quarter" idx="12"/>
          </p:nvPr>
        </p:nvSpPr>
        <p:spPr/>
        <p:txBody>
          <a:bodyPr/>
          <a:lstStyle/>
          <a:p>
            <a:fld id="{BB9713E1-C0CA-4EC8-B87D-A50A2A0A8D8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p:txBody>
          <a:bodyPr/>
          <a:lstStyle/>
          <a:p>
            <a:pPr marL="0">
              <a:buNone/>
            </a:pPr>
            <a:r>
              <a:rPr lang="en-US" dirty="0" smtClean="0"/>
              <a:t>Many people, especially, those suffering from chronic diseases such as heart diseases are more likely to die from complications more so when they are away from hospitals. An alternative to frequent clinical check-ups is patients using wearable and other personalized technologies to receive a variety of  automated data that is essential in monitoring one’s status of health. </a:t>
            </a:r>
          </a:p>
          <a:p>
            <a:pPr marL="0">
              <a:buNone/>
            </a:pPr>
            <a:r>
              <a:rPr lang="en-US" dirty="0" smtClean="0"/>
              <a:t>Remote monitoring of patients is crucial in improving healthcare provision. It reduces risks associated with immediate symptoms e.g. arrhythmia in patients suffering from heart diseases. This presentation focuses on electrocardiogram technology and the use of ECG wearable devices that are currently used as alternatives for checking patient’s ECG remotely. </a:t>
            </a: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42219"/>
          </a:xfrm>
        </p:spPr>
        <p:txBody>
          <a:bodyPr/>
          <a:lstStyle/>
          <a:p>
            <a:r>
              <a:rPr lang="en-US" dirty="0" smtClean="0"/>
              <a:t>Health Monitoring </a:t>
            </a:r>
            <a:r>
              <a:rPr lang="en-US" dirty="0" smtClean="0"/>
              <a:t>Technologies </a:t>
            </a:r>
            <a:endParaRPr lang="en-US" dirty="0"/>
          </a:p>
        </p:txBody>
      </p:sp>
      <p:sp>
        <p:nvSpPr>
          <p:cNvPr id="7" name="Content Placeholder 6"/>
          <p:cNvSpPr>
            <a:spLocks noGrp="1"/>
          </p:cNvSpPr>
          <p:nvPr>
            <p:ph idx="1"/>
          </p:nvPr>
        </p:nvSpPr>
        <p:spPr>
          <a:xfrm>
            <a:off x="707923" y="2312800"/>
            <a:ext cx="6999890" cy="3880773"/>
          </a:xfrm>
        </p:spPr>
        <p:txBody>
          <a:bodyPr/>
          <a:lstStyle/>
          <a:p>
            <a:r>
              <a:rPr lang="en-US" dirty="0"/>
              <a:t>Personal health monitoring technology represents such a further step in technological and societal evolution. An increasing number of technologies are developed to </a:t>
            </a:r>
            <a:r>
              <a:rPr lang="en-US" dirty="0" smtClean="0"/>
              <a:t>help patients monitor their health in a wide range of spectrum. This </a:t>
            </a:r>
            <a:r>
              <a:rPr lang="en-US" dirty="0"/>
              <a:t>includes new health-related technologies, such as smart home solutions, sensor-equipped assistive technologies, products for activity and weight monitoring, direct measurement of health-related parameters such as ECD, blood pressure or </a:t>
            </a:r>
            <a:r>
              <a:rPr lang="en-US" dirty="0" smtClean="0"/>
              <a:t>blood glucose.</a:t>
            </a:r>
            <a:endParaRPr lang="en-US"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354530" y="2020530"/>
            <a:ext cx="4837470" cy="4837470"/>
          </a:xfrm>
          <a:prstGeom prst="rect">
            <a:avLst/>
          </a:prstGeom>
        </p:spPr>
      </p:pic>
      <p:sp>
        <p:nvSpPr>
          <p:cNvPr id="9" name="Slide Number Placeholder 8"/>
          <p:cNvSpPr>
            <a:spLocks noGrp="1"/>
          </p:cNvSpPr>
          <p:nvPr>
            <p:ph type="sldNum" sz="quarter" idx="12"/>
          </p:nvPr>
        </p:nvSpPr>
        <p:spPr/>
        <p:txBody>
          <a:bodyPr/>
          <a:lstStyle/>
          <a:p>
            <a:fld id="{BB9713E1-C0CA-4EC8-B87D-A50A2A0A8D87}" type="slidenum">
              <a:rPr lang="en-US" smtClean="0"/>
              <a:pPr/>
              <a:t>7</a:t>
            </a:fld>
            <a:endParaRPr lang="en-US"/>
          </a:p>
        </p:txBody>
      </p:sp>
    </p:spTree>
    <p:extLst>
      <p:ext uri="{BB962C8B-B14F-4D97-AF65-F5344CB8AC3E}">
        <p14:creationId xmlns:p14="http://schemas.microsoft.com/office/powerpoint/2010/main" xmlns="" val="35489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3397" y="1150681"/>
            <a:ext cx="5297797" cy="1014248"/>
          </a:xfrm>
        </p:spPr>
        <p:txBody>
          <a:bodyPr/>
          <a:lstStyle/>
          <a:p>
            <a:r>
              <a:rPr lang="en-US" dirty="0" smtClean="0"/>
              <a:t>Healthcare Providers</a:t>
            </a:r>
            <a:endParaRPr lang="en-US" dirty="0"/>
          </a:p>
        </p:txBody>
      </p:sp>
      <p:sp>
        <p:nvSpPr>
          <p:cNvPr id="3" name="Content Placeholder 2"/>
          <p:cNvSpPr>
            <a:spLocks noGrp="1"/>
          </p:cNvSpPr>
          <p:nvPr>
            <p:ph idx="1"/>
          </p:nvPr>
        </p:nvSpPr>
        <p:spPr>
          <a:xfrm>
            <a:off x="7692293" y="1734208"/>
            <a:ext cx="4466898" cy="4420914"/>
          </a:xfrm>
        </p:spPr>
        <p:txBody>
          <a:bodyPr/>
          <a:lstStyle/>
          <a:p>
            <a:endParaRPr lang="en-US" dirty="0" smtClean="0"/>
          </a:p>
          <a:p>
            <a:pPr marL="0" indent="0">
              <a:buNone/>
            </a:pPr>
            <a:r>
              <a:rPr lang="en-US" dirty="0" smtClean="0"/>
              <a:t>Less than a decade ago,</a:t>
            </a:r>
            <a:r>
              <a:rPr lang="en-US" b="1" dirty="0" smtClean="0"/>
              <a:t> </a:t>
            </a:r>
            <a:r>
              <a:rPr lang="en-US" b="1" dirty="0" smtClean="0">
                <a:solidFill>
                  <a:srgbClr val="C00000"/>
                </a:solidFill>
              </a:rPr>
              <a:t>HEALTHCARE PROVIDERS </a:t>
            </a:r>
            <a:r>
              <a:rPr lang="en-US" dirty="0" smtClean="0"/>
              <a:t>begun to recognize the importance of using advanced technology to </a:t>
            </a:r>
            <a:r>
              <a:rPr lang="en-US" b="1" dirty="0" smtClean="0">
                <a:solidFill>
                  <a:srgbClr val="C00000"/>
                </a:solidFill>
              </a:rPr>
              <a:t>MONITOR</a:t>
            </a:r>
            <a:r>
              <a:rPr lang="en-US" dirty="0" smtClean="0"/>
              <a:t> the health of their patients remotely.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44327" y="2247900"/>
            <a:ext cx="7000875" cy="4610100"/>
          </a:xfrm>
          <a:prstGeom prst="rect">
            <a:avLst/>
          </a:prstGeom>
        </p:spPr>
      </p:pic>
      <p:cxnSp>
        <p:nvCxnSpPr>
          <p:cNvPr id="8" name="Straight Connector 7"/>
          <p:cNvCxnSpPr/>
          <p:nvPr/>
        </p:nvCxnSpPr>
        <p:spPr>
          <a:xfrm>
            <a:off x="7662037" y="2065284"/>
            <a:ext cx="0" cy="4792717"/>
          </a:xfrm>
          <a:prstGeom prst="line">
            <a:avLst/>
          </a:prstGeom>
        </p:spPr>
        <p:style>
          <a:lnRef idx="2">
            <a:schemeClr val="accent5"/>
          </a:lnRef>
          <a:fillRef idx="0">
            <a:schemeClr val="accent5"/>
          </a:fillRef>
          <a:effectRef idx="1">
            <a:schemeClr val="accent5"/>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18900000">
            <a:off x="7912790" y="4115176"/>
            <a:ext cx="3148340" cy="2098893"/>
          </a:xfrm>
          <a:prstGeom prst="rect">
            <a:avLst/>
          </a:prstGeom>
        </p:spPr>
      </p:pic>
      <p:sp>
        <p:nvSpPr>
          <p:cNvPr id="11" name="Slide Number Placeholder 10"/>
          <p:cNvSpPr>
            <a:spLocks noGrp="1"/>
          </p:cNvSpPr>
          <p:nvPr>
            <p:ph type="sldNum" sz="quarter" idx="12"/>
          </p:nvPr>
        </p:nvSpPr>
        <p:spPr/>
        <p:txBody>
          <a:bodyPr/>
          <a:lstStyle/>
          <a:p>
            <a:fld id="{BB9713E1-C0CA-4EC8-B87D-A50A2A0A8D87}" type="slidenum">
              <a:rPr lang="en-US" smtClean="0"/>
              <a:pPr/>
              <a:t>8</a:t>
            </a:fld>
            <a:endParaRPr lang="en-US"/>
          </a:p>
        </p:txBody>
      </p:sp>
    </p:spTree>
    <p:extLst>
      <p:ext uri="{BB962C8B-B14F-4D97-AF65-F5344CB8AC3E}">
        <p14:creationId xmlns:p14="http://schemas.microsoft.com/office/powerpoint/2010/main" xmlns="" val="2831294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Wearable Devices</a:t>
            </a:r>
            <a:endParaRPr lang="en-US" dirty="0"/>
          </a:p>
        </p:txBody>
      </p:sp>
      <p:sp>
        <p:nvSpPr>
          <p:cNvPr id="3" name="Content Placeholder 2"/>
          <p:cNvSpPr>
            <a:spLocks noGrp="1"/>
          </p:cNvSpPr>
          <p:nvPr>
            <p:ph idx="1"/>
          </p:nvPr>
        </p:nvSpPr>
        <p:spPr/>
        <p:txBody>
          <a:bodyPr/>
          <a:lstStyle/>
          <a:p>
            <a:r>
              <a:rPr lang="en-US" dirty="0" smtClean="0"/>
              <a:t>At first wearable devices were used to track how much calories individuals took, their steps when doing exercises and so forth. Today, wearable devices are being used as medical devices and accessories to monitor health of patients even when they are at their homes. </a:t>
            </a:r>
          </a:p>
          <a:p>
            <a:r>
              <a:rPr lang="en-US" dirty="0" smtClean="0"/>
              <a:t>The devices are worn on wrists or any other part of the body to monitor one’s health and detect any signs of illnesses. For example, the Apple Watch is used to take an electrocardiogram, which in the past required patients to go to the hospital for it to be taken. </a:t>
            </a:r>
          </a:p>
          <a:p>
            <a:pPr>
              <a:buNone/>
            </a:pP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Electrocardiogram Technology </a:t>
            </a:r>
            <a:br>
              <a:rPr lang="en-US" dirty="0" smtClean="0"/>
            </a:br>
            <a:endParaRPr lang="en-US" dirty="0"/>
          </a:p>
        </p:txBody>
      </p:sp>
      <p:sp>
        <p:nvSpPr>
          <p:cNvPr id="3" name="Content Placeholder 2"/>
          <p:cNvSpPr>
            <a:spLocks noGrp="1"/>
          </p:cNvSpPr>
          <p:nvPr>
            <p:ph idx="1"/>
          </p:nvPr>
        </p:nvSpPr>
        <p:spPr>
          <a:xfrm>
            <a:off x="677334" y="2160590"/>
            <a:ext cx="6947582" cy="3880773"/>
          </a:xfrm>
        </p:spPr>
        <p:txBody>
          <a:bodyPr>
            <a:normAutofit/>
          </a:bodyPr>
          <a:lstStyle/>
          <a:p>
            <a:pPr>
              <a:buNone/>
            </a:pPr>
            <a:r>
              <a:rPr lang="en-US" sz="2800" dirty="0" smtClean="0">
                <a:solidFill>
                  <a:srgbClr val="C00000"/>
                </a:solidFill>
              </a:rPr>
              <a:t>Background </a:t>
            </a:r>
            <a:r>
              <a:rPr lang="en-US" sz="2800" dirty="0" smtClean="0">
                <a:solidFill>
                  <a:srgbClr val="C00000"/>
                </a:solidFill>
              </a:rPr>
              <a:t>Information</a:t>
            </a:r>
          </a:p>
          <a:p>
            <a:pPr marL="0" indent="0">
              <a:buNone/>
            </a:pPr>
            <a:r>
              <a:rPr lang="en-US" dirty="0" smtClean="0">
                <a:solidFill>
                  <a:schemeClr val="tx1"/>
                </a:solidFill>
              </a:rPr>
              <a:t>Electrocardiogram (ECG) was developed by Alexander </a:t>
            </a:r>
            <a:r>
              <a:rPr lang="en-US" dirty="0" err="1" smtClean="0">
                <a:solidFill>
                  <a:schemeClr val="tx1"/>
                </a:solidFill>
              </a:rPr>
              <a:t>Muirhead</a:t>
            </a:r>
            <a:r>
              <a:rPr lang="en-US" dirty="0" smtClean="0">
                <a:solidFill>
                  <a:schemeClr val="tx1"/>
                </a:solidFill>
              </a:rPr>
              <a:t> to measure electrical activity of the heart in patients suffering from various heart diseases (</a:t>
            </a:r>
            <a:r>
              <a:rPr lang="en-US" dirty="0" smtClean="0"/>
              <a:t>Burnett, </a:t>
            </a:r>
            <a:r>
              <a:rPr lang="en-US" dirty="0" smtClean="0"/>
              <a:t>1995)</a:t>
            </a:r>
            <a:r>
              <a:rPr lang="en-US" dirty="0" smtClean="0">
                <a:solidFill>
                  <a:schemeClr val="tx1"/>
                </a:solidFill>
              </a:rPr>
              <a:t>. The device helped in daily monitoring of ECG. It helped capture daily heartbeat and other related abnormalities e.g. acute angina, myocardial ischemia, arrhythmia, which were all difficult to capture during occasional clinic visits. </a:t>
            </a:r>
          </a:p>
          <a:p>
            <a:pPr marL="0" indent="0">
              <a:buNone/>
            </a:pPr>
            <a:r>
              <a:rPr lang="en-US" dirty="0" smtClean="0">
                <a:solidFill>
                  <a:schemeClr val="tx1"/>
                </a:solidFill>
              </a:rPr>
              <a:t>This paved way for an innovative development of new ECG devices that help in monitoring symptoms which medical practitioners  assesses or analysis in order to provide the best treatment option for cardiovascular diseases. </a:t>
            </a:r>
            <a:endParaRPr lang="en-US" dirty="0">
              <a:solidFill>
                <a:schemeClr val="tx1"/>
              </a:solidFill>
            </a:endParaRPr>
          </a:p>
        </p:txBody>
      </p:sp>
      <p:pic>
        <p:nvPicPr>
          <p:cNvPr id="4" name="Picture 2" descr="C:\Users\Ann\Downloads\ea04fbb78fb88c4c6e3c77b7dafb723d.jpg"/>
          <p:cNvPicPr>
            <a:picLocks noChangeAspect="1" noChangeArrowheads="1"/>
          </p:cNvPicPr>
          <p:nvPr/>
        </p:nvPicPr>
        <p:blipFill>
          <a:blip r:embed="rId2"/>
          <a:srcRect/>
          <a:stretch>
            <a:fillRect/>
          </a:stretch>
        </p:blipFill>
        <p:spPr bwMode="auto">
          <a:xfrm>
            <a:off x="7606762" y="2064775"/>
            <a:ext cx="4585238" cy="4793226"/>
          </a:xfrm>
          <a:prstGeom prst="rect">
            <a:avLst/>
          </a:prstGeom>
          <a:noFill/>
        </p:spPr>
      </p:pic>
      <p:sp>
        <p:nvSpPr>
          <p:cNvPr id="7" name="Slide Number Placeholder 6"/>
          <p:cNvSpPr>
            <a:spLocks noGrp="1"/>
          </p:cNvSpPr>
          <p:nvPr>
            <p:ph type="sldNum" sz="quarter" idx="12"/>
          </p:nvPr>
        </p:nvSpPr>
        <p:spPr/>
        <p:txBody>
          <a:bodyPr/>
          <a:lstStyle/>
          <a:p>
            <a:fld id="{BB9713E1-C0CA-4EC8-B87D-A50A2A0A8D87}"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(Wearable ECG Recorder)</a:t>
            </a:r>
            <a:br>
              <a:rPr lang="en-US" dirty="0" smtClean="0"/>
            </a:br>
            <a:endParaRPr lang="en-US" dirty="0"/>
          </a:p>
        </p:txBody>
      </p:sp>
      <p:sp>
        <p:nvSpPr>
          <p:cNvPr id="3" name="Content Placeholder 2"/>
          <p:cNvSpPr>
            <a:spLocks noGrp="1"/>
          </p:cNvSpPr>
          <p:nvPr>
            <p:ph idx="1"/>
          </p:nvPr>
        </p:nvSpPr>
        <p:spPr>
          <a:xfrm>
            <a:off x="6163736" y="1576130"/>
            <a:ext cx="5295763" cy="3880773"/>
          </a:xfrm>
        </p:spPr>
        <p:txBody>
          <a:bodyPr/>
          <a:lstStyle/>
          <a:p>
            <a:r>
              <a:rPr lang="en-US" dirty="0" smtClean="0"/>
              <a:t>Wearable ECG Recorders are now assisting doctors assess their patients even more easily. In the past, ECG was used in hospitals to assess cardiovascular functioning. </a:t>
            </a:r>
          </a:p>
          <a:p>
            <a:r>
              <a:rPr lang="en-US" dirty="0" smtClean="0"/>
              <a:t>Recent technologies that include some improvements in HRV (heart rate variability) help medical practitioners obtain more information even when the patients are going on with their daily lives outside the hospital. </a:t>
            </a:r>
          </a:p>
        </p:txBody>
      </p:sp>
      <p:pic>
        <p:nvPicPr>
          <p:cNvPr id="2051" name="Picture 3" descr="C:\Users\Ann\Downloads\a9b7fc1a0233575ce9384545b5c6b76c.jpg"/>
          <p:cNvPicPr>
            <a:picLocks noChangeAspect="1" noChangeArrowheads="1"/>
          </p:cNvPicPr>
          <p:nvPr/>
        </p:nvPicPr>
        <p:blipFill>
          <a:blip r:embed="rId2"/>
          <a:srcRect/>
          <a:stretch>
            <a:fillRect/>
          </a:stretch>
        </p:blipFill>
        <p:spPr bwMode="auto">
          <a:xfrm>
            <a:off x="0" y="1445342"/>
            <a:ext cx="6046838" cy="3672348"/>
          </a:xfrm>
          <a:prstGeom prst="rect">
            <a:avLst/>
          </a:prstGeom>
          <a:noFill/>
        </p:spPr>
      </p:pic>
      <p:sp>
        <p:nvSpPr>
          <p:cNvPr id="6" name="TextBox 5"/>
          <p:cNvSpPr txBox="1"/>
          <p:nvPr/>
        </p:nvSpPr>
        <p:spPr>
          <a:xfrm>
            <a:off x="0" y="5619136"/>
            <a:ext cx="8541377" cy="369332"/>
          </a:xfrm>
          <a:prstGeom prst="rect">
            <a:avLst/>
          </a:prstGeom>
          <a:solidFill>
            <a:schemeClr val="accent6"/>
          </a:solidFill>
        </p:spPr>
        <p:txBody>
          <a:bodyPr wrap="none" rtlCol="0">
            <a:spAutoFit/>
          </a:bodyPr>
          <a:lstStyle/>
          <a:p>
            <a:r>
              <a:rPr lang="en-US" dirty="0" smtClean="0"/>
              <a:t>Cardiac Event Recorder is the most accurate device used to diagnose arrhythmia</a:t>
            </a:r>
            <a:endParaRPr lang="en-US" dirty="0"/>
          </a:p>
        </p:txBody>
      </p:sp>
      <p:sp>
        <p:nvSpPr>
          <p:cNvPr id="9" name="Slide Number Placeholder 8"/>
          <p:cNvSpPr>
            <a:spLocks noGrp="1"/>
          </p:cNvSpPr>
          <p:nvPr>
            <p:ph type="sldNum" sz="quarter" idx="12"/>
          </p:nvPr>
        </p:nvSpPr>
        <p:spPr/>
        <p:txBody>
          <a:bodyPr/>
          <a:lstStyle/>
          <a:p>
            <a:fld id="{BB9713E1-C0CA-4EC8-B87D-A50A2A0A8D87}"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arrhythmia?</a:t>
            </a:r>
            <a:endParaRPr lang="en-US" dirty="0"/>
          </a:p>
        </p:txBody>
      </p:sp>
      <p:sp>
        <p:nvSpPr>
          <p:cNvPr id="3" name="Content Placeholder 2"/>
          <p:cNvSpPr>
            <a:spLocks noGrp="1"/>
          </p:cNvSpPr>
          <p:nvPr>
            <p:ph idx="1"/>
          </p:nvPr>
        </p:nvSpPr>
        <p:spPr/>
        <p:txBody>
          <a:bodyPr/>
          <a:lstStyle/>
          <a:p>
            <a:r>
              <a:rPr lang="en-US" dirty="0" smtClean="0"/>
              <a:t>It is a problem with the rate of rhythm of the heartbeat. During the arrhythmia the heartbeat can be too fast or slow. This heart problem affects 2.0% of the United States population. The problem can be very dangerous and contributes to approximately 500,000 deaths in the United States each year. </a:t>
            </a:r>
          </a:p>
          <a:p>
            <a:r>
              <a:rPr lang="en-US" dirty="0" smtClean="0"/>
              <a:t>This issue is more common among individuals who are at high risk of developing cardiovascular diseases. It occurs immediately and there is no easy way to get ECG data at the same time. Usually, it is a major issue causing doctors not to be unable to make any effective diagnosis (</a:t>
            </a:r>
            <a:r>
              <a:rPr lang="en-US" dirty="0" err="1" smtClean="0"/>
              <a:t>Solosko</a:t>
            </a:r>
            <a:r>
              <a:rPr lang="en-US" dirty="0" smtClean="0"/>
              <a:t> </a:t>
            </a:r>
            <a:r>
              <a:rPr lang="en-US" dirty="0" smtClean="0"/>
              <a:t>et al., 2017).</a:t>
            </a: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wearable ECG recorder help in healthcare? </a:t>
            </a:r>
            <a:endParaRPr lang="en-US" dirty="0"/>
          </a:p>
        </p:txBody>
      </p:sp>
      <p:sp>
        <p:nvSpPr>
          <p:cNvPr id="3" name="Content Placeholder 2"/>
          <p:cNvSpPr>
            <a:spLocks noGrp="1"/>
          </p:cNvSpPr>
          <p:nvPr>
            <p:ph idx="1"/>
          </p:nvPr>
        </p:nvSpPr>
        <p:spPr>
          <a:xfrm>
            <a:off x="677334" y="2160590"/>
            <a:ext cx="6991827" cy="4446687"/>
          </a:xfrm>
        </p:spPr>
        <p:txBody>
          <a:bodyPr/>
          <a:lstStyle/>
          <a:p>
            <a:r>
              <a:rPr lang="en-US" dirty="0" smtClean="0"/>
              <a:t>Due to occurrence of immediate symptoms and not being easy to measure ECG data at the same time, patients suffer from multiple and inconvenient medical processes. </a:t>
            </a:r>
          </a:p>
          <a:p>
            <a:endParaRPr lang="en-US" dirty="0" smtClean="0"/>
          </a:p>
          <a:p>
            <a:endParaRPr lang="en-US" dirty="0" smtClean="0"/>
          </a:p>
          <a:p>
            <a:endParaRPr lang="en-US" dirty="0" smtClean="0"/>
          </a:p>
          <a:p>
            <a:endParaRPr lang="en-US" dirty="0" smtClean="0"/>
          </a:p>
          <a:p>
            <a:endParaRPr lang="en-US" dirty="0" smtClean="0"/>
          </a:p>
          <a:p>
            <a:r>
              <a:rPr lang="en-US" dirty="0" smtClean="0"/>
              <a:t>Wearable ECG recorders help track and measure ECG data even more easily. Patients are expected to wear the ECG monitor on their bodies so as to track their ECG data.  The doctor uses this data to assess patient’s health status and offer effective treatment options. </a:t>
            </a:r>
            <a:endParaRPr lang="en-US" dirty="0"/>
          </a:p>
        </p:txBody>
      </p:sp>
      <p:pic>
        <p:nvPicPr>
          <p:cNvPr id="3074" name="Picture 2" descr="C:\Users\Ann\Downloads\5663368d5d8ab5f5c51b055433b8149b.jpg"/>
          <p:cNvPicPr>
            <a:picLocks noChangeAspect="1" noChangeArrowheads="1"/>
          </p:cNvPicPr>
          <p:nvPr/>
        </p:nvPicPr>
        <p:blipFill>
          <a:blip r:embed="rId2"/>
          <a:srcRect/>
          <a:stretch>
            <a:fillRect/>
          </a:stretch>
        </p:blipFill>
        <p:spPr bwMode="auto">
          <a:xfrm>
            <a:off x="7742903" y="2477729"/>
            <a:ext cx="3436374" cy="3436374"/>
          </a:xfrm>
          <a:prstGeom prst="rect">
            <a:avLst/>
          </a:prstGeom>
          <a:noFill/>
        </p:spPr>
      </p:pic>
      <p:pic>
        <p:nvPicPr>
          <p:cNvPr id="3076" name="Picture 4" descr="C:\Users\Ann\Downloads\faf4a3d1f236154d2f411744d50918b5.jpg"/>
          <p:cNvPicPr>
            <a:picLocks noChangeAspect="1" noChangeArrowheads="1"/>
          </p:cNvPicPr>
          <p:nvPr/>
        </p:nvPicPr>
        <p:blipFill>
          <a:blip r:embed="rId3"/>
          <a:srcRect/>
          <a:stretch>
            <a:fillRect/>
          </a:stretch>
        </p:blipFill>
        <p:spPr bwMode="auto">
          <a:xfrm>
            <a:off x="1244088" y="3156155"/>
            <a:ext cx="2957897" cy="1828800"/>
          </a:xfrm>
          <a:prstGeom prst="rect">
            <a:avLst/>
          </a:prstGeom>
          <a:noFill/>
        </p:spPr>
      </p:pic>
      <p:sp>
        <p:nvSpPr>
          <p:cNvPr id="9" name="Slide Number Placeholder 8"/>
          <p:cNvSpPr>
            <a:spLocks noGrp="1"/>
          </p:cNvSpPr>
          <p:nvPr>
            <p:ph type="sldNum" sz="quarter" idx="12"/>
          </p:nvPr>
        </p:nvSpPr>
        <p:spPr/>
        <p:txBody>
          <a:bodyPr/>
          <a:lstStyle/>
          <a:p>
            <a:fld id="{BB9713E1-C0CA-4EC8-B87D-A50A2A0A8D87}"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Implication</a:t>
            </a:r>
            <a:endParaRPr lang="en-US" dirty="0"/>
          </a:p>
        </p:txBody>
      </p:sp>
      <p:sp>
        <p:nvSpPr>
          <p:cNvPr id="3" name="Content Placeholder 2"/>
          <p:cNvSpPr>
            <a:spLocks noGrp="1"/>
          </p:cNvSpPr>
          <p:nvPr>
            <p:ph idx="1"/>
          </p:nvPr>
        </p:nvSpPr>
        <p:spPr/>
        <p:txBody>
          <a:bodyPr/>
          <a:lstStyle/>
          <a:p>
            <a:r>
              <a:rPr lang="en-US" dirty="0" smtClean="0"/>
              <a:t>Outpatient cardiac monitoring  is costly especially if the patient is a higher risk of suffering from </a:t>
            </a:r>
            <a:r>
              <a:rPr lang="en-US" dirty="0" err="1" smtClean="0"/>
              <a:t>atrial</a:t>
            </a:r>
            <a:r>
              <a:rPr lang="en-US" dirty="0" smtClean="0"/>
              <a:t> fibrillations. Wearable ECG devices can reduce the cost of monitoring as patients are only required to wear the device and remotely monitor vital signs that would indicate a heart problem. The idea here is that the cost of treating heart diseases is rising at an alarming rate and wearable devices can help reduce these costs. </a:t>
            </a:r>
            <a:endParaRPr lang="en-US" dirty="0" smtClean="0"/>
          </a:p>
          <a:p>
            <a:r>
              <a:rPr lang="en-US" dirty="0" smtClean="0"/>
              <a:t>While ECG monitoring is costly, ECG  wearable devices are less costly. For example, Apple ECG Watch costs between $399 and $499. This is a clear indication that anyone at high-risk of developing a heart disease can afford to purchase it. </a:t>
            </a: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Concerns</a:t>
            </a:r>
            <a:endParaRPr lang="en-US" dirty="0"/>
          </a:p>
        </p:txBody>
      </p:sp>
      <p:sp>
        <p:nvSpPr>
          <p:cNvPr id="3" name="Content Placeholder 2"/>
          <p:cNvSpPr>
            <a:spLocks noGrp="1"/>
          </p:cNvSpPr>
          <p:nvPr>
            <p:ph idx="1"/>
          </p:nvPr>
        </p:nvSpPr>
        <p:spPr/>
        <p:txBody>
          <a:bodyPr/>
          <a:lstStyle/>
          <a:p>
            <a:r>
              <a:rPr lang="en-US" dirty="0" smtClean="0"/>
              <a:t>Low income earners  or the poor are more likely to die prematurely from heart diseases. We cannot deny the impact health technology has on people’s health. Costly health technologies tend to widen the gap that exists in access to healthcare. Low income earners or the poor cannot afford costly healthcare technologies. This raises some ethical concerns related to unequal access to healthcare. </a:t>
            </a:r>
          </a:p>
          <a:p>
            <a:r>
              <a:rPr lang="en-US" dirty="0" smtClean="0"/>
              <a:t>To close the existing gap, health technologies should be provided at affordable costs so that every individual can have access to it. </a:t>
            </a: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Meaningful Use of Health Technology</a:t>
            </a:r>
            <a:endParaRPr lang="en-US" dirty="0"/>
          </a:p>
        </p:txBody>
      </p:sp>
      <p:sp>
        <p:nvSpPr>
          <p:cNvPr id="3" name="Content Placeholder 2"/>
          <p:cNvSpPr>
            <a:spLocks noGrp="1"/>
          </p:cNvSpPr>
          <p:nvPr>
            <p:ph idx="1"/>
          </p:nvPr>
        </p:nvSpPr>
        <p:spPr/>
        <p:txBody>
          <a:bodyPr/>
          <a:lstStyle/>
          <a:p>
            <a:r>
              <a:rPr lang="en-US" dirty="0" smtClean="0"/>
              <a:t>As the society and pressures increase, healthcare providers as well as patients need to embrace emerging health technologies in order to offer the best care and improve their health. </a:t>
            </a:r>
            <a:endParaRPr lang="en-US" dirty="0" smtClean="0"/>
          </a:p>
          <a:p>
            <a:r>
              <a:rPr lang="en-US" dirty="0" smtClean="0"/>
              <a:t>Healthcare providers should use health technology to detect, treat, and monitor symptoms that flare out without warning. </a:t>
            </a:r>
          </a:p>
          <a:p>
            <a:r>
              <a:rPr lang="en-US" dirty="0" smtClean="0"/>
              <a:t>Clinicians should use recent health technology to be proactive and offer personalized advice, treatment options, and preventive care to their patients. </a:t>
            </a:r>
          </a:p>
          <a:p>
            <a:r>
              <a:rPr lang="en-US" dirty="0" smtClean="0"/>
              <a:t>Using clinical and operational analytics technology, medical practitioners can get real-time insights from data collected from their patients during regular check-ups including vital signs, lab results, and even unstructured data from remote monitoring systems. </a:t>
            </a: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9484"/>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677334" y="1651820"/>
            <a:ext cx="8596668" cy="4389544"/>
          </a:xfrm>
        </p:spPr>
        <p:txBody>
          <a:bodyPr>
            <a:normAutofit fontScale="92500" lnSpcReduction="10000"/>
          </a:bodyPr>
          <a:lstStyle/>
          <a:p>
            <a:pPr marL="457200" indent="-457200">
              <a:spcBef>
                <a:spcPts val="600"/>
              </a:spcBef>
              <a:spcAft>
                <a:spcPts val="600"/>
              </a:spcAft>
              <a:buNone/>
            </a:pPr>
            <a:r>
              <a:rPr lang="en-US" dirty="0" smtClean="0"/>
              <a:t>Burnett</a:t>
            </a:r>
            <a:r>
              <a:rPr lang="en-US" dirty="0" smtClean="0"/>
              <a:t>, J. (</a:t>
            </a:r>
            <a:r>
              <a:rPr lang="en-US" dirty="0" smtClean="0"/>
              <a:t>1995</a:t>
            </a:r>
            <a:r>
              <a:rPr lang="en-US" dirty="0" smtClean="0"/>
              <a:t>). </a:t>
            </a:r>
            <a:r>
              <a:rPr lang="en-US" dirty="0" smtClean="0"/>
              <a:t>The origins of the electrocardiograph as a clinical instrument. </a:t>
            </a:r>
            <a:r>
              <a:rPr lang="en-US" dirty="0" smtClean="0"/>
              <a:t>Medical History, 29(S5), 53-76</a:t>
            </a:r>
            <a:r>
              <a:rPr lang="en-US" dirty="0" smtClean="0"/>
              <a:t>.</a:t>
            </a:r>
            <a:r>
              <a:rPr lang="en-US" dirty="0" smtClean="0"/>
              <a:t> </a:t>
            </a:r>
            <a:endParaRPr lang="en-US" dirty="0" smtClean="0"/>
          </a:p>
          <a:p>
            <a:pPr marL="457200" indent="-457200">
              <a:spcBef>
                <a:spcPts val="600"/>
              </a:spcBef>
              <a:spcAft>
                <a:spcPts val="600"/>
              </a:spcAft>
              <a:buNone/>
            </a:pPr>
            <a:r>
              <a:rPr lang="en-US" dirty="0" smtClean="0"/>
              <a:t>Groves, P., </a:t>
            </a:r>
            <a:r>
              <a:rPr lang="en-US" dirty="0" err="1" smtClean="0"/>
              <a:t>Kayyali</a:t>
            </a:r>
            <a:r>
              <a:rPr lang="en-US" dirty="0" smtClean="0"/>
              <a:t>, B., Knott, D., &amp; Van </a:t>
            </a:r>
            <a:r>
              <a:rPr lang="en-US" dirty="0" err="1" smtClean="0"/>
              <a:t>Kuiken</a:t>
            </a:r>
            <a:r>
              <a:rPr lang="en-US" dirty="0" smtClean="0"/>
              <a:t>, S. (2013). The ‘big data</a:t>
            </a:r>
            <a:r>
              <a:rPr lang="en-US" dirty="0" smtClean="0"/>
              <a:t>’ revolution </a:t>
            </a:r>
            <a:r>
              <a:rPr lang="en-US" dirty="0" smtClean="0"/>
              <a:t>in healthcare. McKinsey Quarterly, 2(3</a:t>
            </a:r>
            <a:r>
              <a:rPr lang="en-US" dirty="0" smtClean="0"/>
              <a:t>).</a:t>
            </a:r>
          </a:p>
          <a:p>
            <a:pPr marL="457200" indent="-457200">
              <a:spcBef>
                <a:spcPts val="600"/>
              </a:spcBef>
              <a:spcAft>
                <a:spcPts val="600"/>
              </a:spcAft>
              <a:buNone/>
            </a:pPr>
            <a:r>
              <a:rPr lang="en-US" dirty="0" smtClean="0"/>
              <a:t>National Center for Health Statistics (US. (2010). Health, United States, 2009: With special feature on medical technology.</a:t>
            </a:r>
          </a:p>
          <a:p>
            <a:pPr marL="457200" indent="-457200">
              <a:spcBef>
                <a:spcPts val="600"/>
              </a:spcBef>
              <a:spcAft>
                <a:spcPts val="600"/>
              </a:spcAft>
              <a:buNone/>
            </a:pPr>
            <a:r>
              <a:rPr lang="en-US" dirty="0" err="1" smtClean="0"/>
              <a:t>Pantelopoulos</a:t>
            </a:r>
            <a:r>
              <a:rPr lang="en-US" dirty="0" smtClean="0"/>
              <a:t>, A., &amp; </a:t>
            </a:r>
            <a:r>
              <a:rPr lang="en-US" dirty="0" err="1" smtClean="0"/>
              <a:t>Bourbakis</a:t>
            </a:r>
            <a:r>
              <a:rPr lang="en-US" dirty="0" smtClean="0"/>
              <a:t>, N. G. (2010). A survey on wearable sensor-based systems for health monitoring and prognosis. </a:t>
            </a:r>
            <a:r>
              <a:rPr lang="en-US" i="1" dirty="0" smtClean="0"/>
              <a:t>IEEE Transactions on Systems, Man, and Cybernetics, Part C (Applications and Reviews)</a:t>
            </a:r>
            <a:r>
              <a:rPr lang="en-US" dirty="0" smtClean="0"/>
              <a:t>, </a:t>
            </a:r>
            <a:r>
              <a:rPr lang="en-US" i="1" dirty="0" smtClean="0"/>
              <a:t>40</a:t>
            </a:r>
            <a:r>
              <a:rPr lang="en-US" dirty="0" smtClean="0"/>
              <a:t>(1), 1-12</a:t>
            </a:r>
            <a:r>
              <a:rPr lang="en-US" dirty="0" smtClean="0"/>
              <a:t>.</a:t>
            </a:r>
          </a:p>
          <a:p>
            <a:pPr marL="457200" indent="-457200">
              <a:spcBef>
                <a:spcPts val="600"/>
              </a:spcBef>
              <a:spcAft>
                <a:spcPts val="600"/>
              </a:spcAft>
              <a:buNone/>
            </a:pPr>
            <a:r>
              <a:rPr lang="en-US" dirty="0" err="1" smtClean="0"/>
              <a:t>Solosko</a:t>
            </a:r>
            <a:r>
              <a:rPr lang="en-US" dirty="0" smtClean="0"/>
              <a:t>, T., </a:t>
            </a:r>
            <a:r>
              <a:rPr lang="en-US" dirty="0" err="1" smtClean="0"/>
              <a:t>Gehman</a:t>
            </a:r>
            <a:r>
              <a:rPr lang="en-US" dirty="0" smtClean="0"/>
              <a:t>, S., </a:t>
            </a:r>
            <a:r>
              <a:rPr lang="en-US" dirty="0" err="1" smtClean="0"/>
              <a:t>Herleikson</a:t>
            </a:r>
            <a:r>
              <a:rPr lang="en-US" dirty="0" smtClean="0"/>
              <a:t>, E., </a:t>
            </a:r>
            <a:r>
              <a:rPr lang="en-US" dirty="0" err="1" smtClean="0"/>
              <a:t>Lyster</a:t>
            </a:r>
            <a:r>
              <a:rPr lang="en-US" dirty="0" smtClean="0"/>
              <a:t>, T., Fong, S., Hansen, K., ... &amp; </a:t>
            </a:r>
            <a:r>
              <a:rPr lang="en-US" dirty="0" err="1" smtClean="0"/>
              <a:t>Mauser</a:t>
            </a:r>
            <a:r>
              <a:rPr lang="en-US" dirty="0" smtClean="0"/>
              <a:t>, C. (2017). </a:t>
            </a:r>
            <a:r>
              <a:rPr lang="en-US" i="1" dirty="0" smtClean="0"/>
              <a:t>U.S. Patent No. 9,615,793</a:t>
            </a:r>
            <a:r>
              <a:rPr lang="en-US" dirty="0" smtClean="0"/>
              <a:t>. Washington, DC: U.S. Patent and Trademark Office</a:t>
            </a:r>
            <a:r>
              <a:rPr lang="en-US" dirty="0" smtClean="0"/>
              <a:t>.</a:t>
            </a:r>
          </a:p>
          <a:p>
            <a:pPr marL="457200" indent="-457200">
              <a:spcBef>
                <a:spcPts val="600"/>
              </a:spcBef>
              <a:spcAft>
                <a:spcPts val="600"/>
              </a:spcAft>
              <a:buNone/>
            </a:pPr>
            <a:r>
              <a:rPr lang="en-US" dirty="0" smtClean="0"/>
              <a:t>World Health Organization. (2000). </a:t>
            </a:r>
            <a:r>
              <a:rPr lang="en-US" i="1" dirty="0" smtClean="0"/>
              <a:t>The world health report 2000: health systems: improving performance</a:t>
            </a:r>
            <a:r>
              <a:rPr lang="en-US" dirty="0" smtClean="0"/>
              <a:t>. World Health Organization.</a:t>
            </a:r>
          </a:p>
          <a:p>
            <a:pPr marL="457200" indent="-457200">
              <a:spcBef>
                <a:spcPts val="600"/>
              </a:spcBef>
              <a:spcAft>
                <a:spcPts val="600"/>
              </a:spcAft>
              <a:buNone/>
            </a:pPr>
            <a:endParaRPr lang="en-US" dirty="0" smtClean="0"/>
          </a:p>
          <a:p>
            <a:pPr marL="457200" indent="-457200">
              <a:spcBef>
                <a:spcPts val="600"/>
              </a:spcBef>
              <a:spcAft>
                <a:spcPts val="600"/>
              </a:spcAft>
              <a:buNone/>
            </a:pPr>
            <a:endParaRPr lang="en-US" dirty="0"/>
          </a:p>
        </p:txBody>
      </p:sp>
      <p:sp>
        <p:nvSpPr>
          <p:cNvPr id="6" name="Slide Number Placeholder 5"/>
          <p:cNvSpPr>
            <a:spLocks noGrp="1"/>
          </p:cNvSpPr>
          <p:nvPr>
            <p:ph type="sldNum" sz="quarter" idx="12"/>
          </p:nvPr>
        </p:nvSpPr>
        <p:spPr/>
        <p:txBody>
          <a:bodyPr/>
          <a:lstStyle/>
          <a:p>
            <a:fld id="{BB9713E1-C0CA-4EC8-B87D-A50A2A0A8D87}" type="slidenum">
              <a:rPr lang="en-US" smtClean="0"/>
              <a:pPr/>
              <a:t>17</a:t>
            </a:fld>
            <a:endParaRPr lang="en-US"/>
          </a:p>
        </p:txBody>
      </p:sp>
    </p:spTree>
    <p:extLst>
      <p:ext uri="{BB962C8B-B14F-4D97-AF65-F5344CB8AC3E}">
        <p14:creationId xmlns:p14="http://schemas.microsoft.com/office/powerpoint/2010/main" xmlns="" val="12210960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2120</TotalTime>
  <Words>1384</Words>
  <Application>Microsoft Office PowerPoint</Application>
  <PresentationFormat>Custom</PresentationFormat>
  <Paragraphs>84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Facet</vt:lpstr>
      <vt:lpstr>Health Technology</vt:lpstr>
      <vt:lpstr>Slide 2</vt:lpstr>
      <vt:lpstr>Technology</vt:lpstr>
      <vt:lpstr>Health Technology </vt:lpstr>
      <vt:lpstr>Types of Health Technologies</vt:lpstr>
      <vt:lpstr>Background Information</vt:lpstr>
      <vt:lpstr>Health Monitoring Technologies </vt:lpstr>
      <vt:lpstr>Healthcare Providers</vt:lpstr>
      <vt:lpstr>Wearable Devices</vt:lpstr>
      <vt:lpstr>Electrocardiogram Technology  </vt:lpstr>
      <vt:lpstr>(Wearable ECG Recorder) </vt:lpstr>
      <vt:lpstr>What is arrhythmia?</vt:lpstr>
      <vt:lpstr>How does wearable ECG recorder help in healthcare? </vt:lpstr>
      <vt:lpstr>Financial Implication</vt:lpstr>
      <vt:lpstr>Ethical Concerns</vt:lpstr>
      <vt:lpstr>Meaningful Use of Health Technology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Technology</dc:title>
  <dc:creator>user</dc:creator>
  <cp:lastModifiedBy>Ann</cp:lastModifiedBy>
  <cp:revision>166</cp:revision>
  <dcterms:created xsi:type="dcterms:W3CDTF">2018-10-13T08:24:48Z</dcterms:created>
  <dcterms:modified xsi:type="dcterms:W3CDTF">2018-10-15T00:09:10Z</dcterms:modified>
</cp:coreProperties>
</file>